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2" r:id="rId3"/>
    <p:sldMasterId id="2147483691" r:id="rId4"/>
    <p:sldMasterId id="2147483700" r:id="rId5"/>
    <p:sldMasterId id="2147483709" r:id="rId6"/>
    <p:sldMasterId id="2147483718" r:id="rId7"/>
    <p:sldMasterId id="2147483727" r:id="rId8"/>
    <p:sldMasterId id="2147483736" r:id="rId9"/>
    <p:sldMasterId id="2147483745" r:id="rId10"/>
    <p:sldMasterId id="2147483754" r:id="rId11"/>
    <p:sldMasterId id="2147483763" r:id="rId12"/>
  </p:sldMasterIdLst>
  <p:notesMasterIdLst>
    <p:notesMasterId r:id="rId50"/>
  </p:notesMasterIdLst>
  <p:handoutMasterIdLst>
    <p:handoutMasterId r:id="rId51"/>
  </p:handoutMasterIdLst>
  <p:sldIdLst>
    <p:sldId id="257" r:id="rId13"/>
    <p:sldId id="258" r:id="rId14"/>
    <p:sldId id="297" r:id="rId15"/>
    <p:sldId id="262" r:id="rId16"/>
    <p:sldId id="259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5" r:id="rId25"/>
    <p:sldId id="277" r:id="rId26"/>
    <p:sldId id="279" r:id="rId27"/>
    <p:sldId id="280" r:id="rId28"/>
    <p:sldId id="281" r:id="rId29"/>
    <p:sldId id="282" r:id="rId30"/>
    <p:sldId id="303" r:id="rId31"/>
    <p:sldId id="283" r:id="rId32"/>
    <p:sldId id="304" r:id="rId33"/>
    <p:sldId id="305" r:id="rId34"/>
    <p:sldId id="301" r:id="rId35"/>
    <p:sldId id="306" r:id="rId36"/>
    <p:sldId id="307" r:id="rId37"/>
    <p:sldId id="308" r:id="rId38"/>
    <p:sldId id="309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0" r:id="rId48"/>
    <p:sldId id="26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32" autoAdjust="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5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8A9A7-130E-46B7-A706-1251F544B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85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28A27-5621-4283-8FF3-E9114CA7A73B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929E8-93D2-4AF0-960D-C4719CDFF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5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DDCA3-CFEF-4B9D-B6DE-E0267A4B09D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DDCA3-CFEF-4B9D-B6DE-E0267A4B09D4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7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Subject to competitive provisions – </a:t>
            </a:r>
            <a:r>
              <a:rPr lang="en-GB" u="sng" dirty="0" smtClean="0"/>
              <a:t>unless:</a:t>
            </a:r>
          </a:p>
          <a:p>
            <a:pPr lvl="2"/>
            <a:r>
              <a:rPr lang="en-GB" dirty="0" smtClean="0"/>
              <a:t>overcompensation prevention measures; </a:t>
            </a:r>
            <a:r>
              <a:rPr lang="en-GB" b="1" u="sng" dirty="0" smtClean="0"/>
              <a:t>and</a:t>
            </a:r>
          </a:p>
          <a:p>
            <a:pPr lvl="3"/>
            <a:r>
              <a:rPr lang="en-GB" dirty="0" smtClean="0"/>
              <a:t>Market supply insufficient to have competitive </a:t>
            </a:r>
          </a:p>
          <a:p>
            <a:pPr lvl="3"/>
            <a:r>
              <a:rPr lang="en-GB" dirty="0" smtClean="0"/>
              <a:t>Eligible capacity unlikely to have material effect on competition (in UK; international trade; international investment); </a:t>
            </a:r>
            <a:r>
              <a:rPr lang="en-GB" b="1" u="sng" dirty="0" smtClean="0"/>
              <a:t>or</a:t>
            </a:r>
          </a:p>
          <a:p>
            <a:pPr lvl="3"/>
            <a:r>
              <a:rPr lang="en-GB" dirty="0" smtClean="0"/>
              <a:t>Demonstration project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766C-5025-4053-914D-F58718471C04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9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0.docx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2.docx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4.docx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6.docx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8.docx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20.docx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22.docx"/><Relationship Id="rId4" Type="http://schemas.openxmlformats.org/officeDocument/2006/relationships/image" Target="../media/image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23.docx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24.docx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06559457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55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94234359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00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6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3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0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3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44970662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35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7797989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41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7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6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2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9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09693643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36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59732652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29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3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4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06559457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08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2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2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5034126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88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1296868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56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6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89920867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30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38871476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19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5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7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37988539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66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8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90216928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4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9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2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5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80670754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21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14702578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7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6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9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39055616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74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77544594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78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7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5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0876038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68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4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77090746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80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0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6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9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</a:t>
            </a:r>
            <a:endParaRPr lang="en-US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noProof="0" smtClean="0">
                <a:solidFill>
                  <a:schemeClr val="bg1">
                    <a:lumMod val="50000"/>
                  </a:schemeClr>
                </a:solidFill>
              </a:rPr>
              <a:t>LLP 2021</a:t>
            </a:r>
            <a:endParaRPr lang="en-GB" sz="800" noProof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800" noProof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Bunhill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Row, London,</a:t>
            </a:r>
          </a:p>
          <a:p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EC1Y 8YZ.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LLP’s affiliated undertakings. A list of the members of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noProof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noProof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(c) Copyright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noProof="0" smtClean="0">
                <a:solidFill>
                  <a:schemeClr val="bg1">
                    <a:lumMod val="50000"/>
                  </a:schemeClr>
                </a:solidFill>
              </a:rPr>
              <a:t>– July 2021 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– All Rights Reserved. This document remains the property of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LLP. No part of this document may be reproduced in any format without the express written consent of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Trowers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GB" sz="800" noProof="0" dirty="0" err="1" smtClean="0">
                <a:solidFill>
                  <a:schemeClr val="bg1">
                    <a:lumMod val="50000"/>
                  </a:schemeClr>
                </a:solidFill>
              </a:rPr>
              <a:t>Hamlins</a:t>
            </a:r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 LLP.</a:t>
            </a:r>
            <a:endParaRPr lang="en-GB" sz="8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7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8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97333651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11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7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72307455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72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1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4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11716960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0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06436656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25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03435353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Document" r:id="rId5" imgW="6656999" imgH="866955" progId="Word.Document.12">
                  <p:embed/>
                </p:oleObj>
              </mc:Choice>
              <mc:Fallback>
                <p:oleObj name="Document" r:id="rId5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67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8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GB" noProof="0" dirty="0" smtClean="0"/>
              <a:t>edit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7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4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6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87C5"/>
                </a:solidFill>
              </a:rPr>
              <a:t>Contact</a:t>
            </a:r>
            <a:endParaRPr lang="en-US" b="1" dirty="0">
              <a:solidFill>
                <a:srgbClr val="5987C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©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LLP 2021</a:t>
            </a:r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 limited liability partnership registered in England and Wales with registered number OC 337852 whose registered office is at 3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Bunhill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Row, London,</a:t>
            </a: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EC1Y 8YZ.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is authorised and regulated by the Solicitors Regulation Authority. The word “partner” is used to refer to a member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or an employee or consultant with equivalent standing and qualifications or an individual with equivalent status in one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LLP’s affiliated undertakings. A list of the members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together with those non-members who are designated as partners is open to inspection at the registered office.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has taken all reasonable precautions to ensure that information contained in this document is accurate, but stresses that the content is not intended to be legally comprehensive.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 recommends that no action be taken on matters covered in this document without taking full legal advice.</a:t>
            </a:r>
          </a:p>
          <a:p>
            <a:endParaRPr lang="en-GB" sz="8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(c) Copyright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800" smtClean="0">
                <a:solidFill>
                  <a:prstClr val="white">
                    <a:lumMod val="50000"/>
                  </a:prstClr>
                </a:solidFill>
              </a:rPr>
              <a:t>– July 2021 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– All Rights Reserved. This document remains the property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 No part of this document may be reproduced in any format without the express written consent of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Trowers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GB" sz="800" dirty="0" err="1" smtClean="0">
                <a:solidFill>
                  <a:prstClr val="white">
                    <a:lumMod val="50000"/>
                  </a:prstClr>
                </a:solidFill>
              </a:rPr>
              <a:t>Hamlins</a:t>
            </a:r>
            <a:r>
              <a:rPr lang="en-GB" sz="800" dirty="0" smtClean="0">
                <a:solidFill>
                  <a:prstClr val="white">
                    <a:lumMod val="50000"/>
                  </a:prstClr>
                </a:solidFill>
              </a:rPr>
              <a:t> LLP.</a:t>
            </a:r>
            <a:endParaRPr lang="en-GB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9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06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321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8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222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3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739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170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1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586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362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754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600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3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ills.parliament.uk/bills/3015/publications" TargetMode="Externa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36.xml"/><Relationship Id="rId6" Type="http://schemas.openxmlformats.org/officeDocument/2006/relationships/hyperlink" Target="https://www.trowers.com/insights/2021/january/webinar-the-new-subsidy-control-system" TargetMode="External"/><Relationship Id="rId5" Type="http://schemas.openxmlformats.org/officeDocument/2006/relationships/hyperlink" Target="https://webcache.googleusercontent.com/search?q=cache:bUlVJ6DuUBgJ:https://assets.publishing.service.gov.uk/government/uploads/system/uploads/attachment_data/file/998078/subsidy-control-government-response.pdf+&amp;cd=4&amp;hl=en&amp;ct=clnk&amp;gl=uk" TargetMode="External"/><Relationship Id="rId4" Type="http://schemas.openxmlformats.org/officeDocument/2006/relationships/hyperlink" Target="https://commonslibrary.parliament.uk/research-briefings/cbp-9270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pmcdermott@trowers.com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hyperlink" Target="mailto:sbrown@trowers.com" TargetMode="External"/><Relationship Id="rId4" Type="http://schemas.openxmlformats.org/officeDocument/2006/relationships/hyperlink" Target="mailto:jjarrett@trowers.com" TargetMode="External"/><Relationship Id="rId9" Type="http://schemas.openxmlformats.org/officeDocument/2006/relationships/hyperlink" Target="mailto:vthornton@trower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lls.parliament.uk/bills/3015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Subsidy Control </a:t>
            </a:r>
            <a:r>
              <a:rPr lang="en-GB" dirty="0" smtClean="0"/>
              <a:t>Bill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Paul McDermott, Victoria Thornton, Julian Jarrett and Stuart Brown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24000" y="3962400"/>
            <a:ext cx="7010400" cy="228600"/>
          </a:xfrm>
        </p:spPr>
        <p:txBody>
          <a:bodyPr anchor="t" anchorCtr="0">
            <a:normAutofit fontScale="92500" lnSpcReduction="10000"/>
          </a:bodyPr>
          <a:lstStyle>
            <a:lvl1pPr marL="0" indent="0">
              <a:buNone/>
              <a:defRPr sz="105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Presentation</a:t>
            </a:r>
            <a:r>
              <a:rPr lang="en-US" dirty="0" smtClean="0"/>
              <a:t> ———— 21 July 2021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7315200" cy="2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Subsidy principles</a:t>
            </a:r>
            <a:r>
              <a:rPr lang="en-GB" dirty="0"/>
              <a:t> </a:t>
            </a:r>
            <a:r>
              <a:rPr lang="en-GB" dirty="0" smtClean="0"/>
              <a:t>- schedule 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smtClean="0"/>
              <a:t>E </a:t>
            </a:r>
            <a:r>
              <a:rPr lang="en-GB" b="1" dirty="0"/>
              <a:t>Subsidies should be an appropriate </a:t>
            </a:r>
            <a:r>
              <a:rPr lang="en-GB" b="1" dirty="0" smtClean="0"/>
              <a:t>instrument </a:t>
            </a:r>
            <a:r>
              <a:rPr lang="en-GB" dirty="0" smtClean="0"/>
              <a:t>and </a:t>
            </a:r>
            <a:r>
              <a:rPr lang="en-GB" dirty="0"/>
              <a:t>that objective cannot be achieved through </a:t>
            </a:r>
            <a:r>
              <a:rPr lang="en-GB" dirty="0" smtClean="0"/>
              <a:t>less distortive means;</a:t>
            </a:r>
            <a:endParaRPr lang="en-GB" dirty="0"/>
          </a:p>
          <a:p>
            <a:pPr lvl="0"/>
            <a:r>
              <a:rPr lang="en-GB" b="1" dirty="0">
                <a:solidFill>
                  <a:srgbClr val="00B050"/>
                </a:solidFill>
              </a:rPr>
              <a:t>F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B050"/>
                </a:solidFill>
              </a:rPr>
              <a:t>Minimise </a:t>
            </a:r>
            <a:r>
              <a:rPr lang="en-GB" b="1" dirty="0">
                <a:solidFill>
                  <a:srgbClr val="00B050"/>
                </a:solidFill>
              </a:rPr>
              <a:t>any negative effects on competition or investment within </a:t>
            </a:r>
            <a:r>
              <a:rPr lang="en-GB" b="1" dirty="0" smtClean="0">
                <a:solidFill>
                  <a:srgbClr val="00B050"/>
                </a:solidFill>
              </a:rPr>
              <a:t>the United Kingdom</a:t>
            </a:r>
            <a:r>
              <a:rPr lang="en-GB" b="1" dirty="0" smtClean="0"/>
              <a:t>;</a:t>
            </a:r>
            <a:endParaRPr lang="en-GB" b="1" dirty="0"/>
          </a:p>
          <a:p>
            <a:r>
              <a:rPr lang="en-GB" b="1" dirty="0" smtClean="0"/>
              <a:t>G its beneficial effects should outweigh negative       effects </a:t>
            </a:r>
            <a:r>
              <a:rPr lang="en-GB" dirty="0" smtClean="0"/>
              <a:t>on:</a:t>
            </a:r>
          </a:p>
          <a:p>
            <a:pPr lvl="1"/>
            <a:r>
              <a:rPr lang="en-GB" dirty="0" smtClean="0"/>
              <a:t>Intra-UK competition or trade; or</a:t>
            </a:r>
          </a:p>
          <a:p>
            <a:pPr lvl="1"/>
            <a:r>
              <a:rPr lang="en-GB" dirty="0" smtClean="0"/>
              <a:t>International trade and investment. 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4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Managing the new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Public authorities (</a:t>
            </a:r>
            <a:r>
              <a:rPr lang="en-GB" b="1" dirty="0" smtClean="0"/>
              <a:t>PA</a:t>
            </a:r>
            <a:r>
              <a:rPr lang="en-GB" dirty="0" smtClean="0"/>
              <a:t>) should satisfy themselves that the principles are satisfied</a:t>
            </a:r>
          </a:p>
          <a:p>
            <a:pPr lvl="0"/>
            <a:r>
              <a:rPr lang="en-GB" dirty="0" smtClean="0"/>
              <a:t>SPEI – also comply clauses 29, 38 and 39 </a:t>
            </a:r>
          </a:p>
          <a:p>
            <a:pPr lvl="0"/>
            <a:r>
              <a:rPr lang="en-GB" dirty="0" smtClean="0"/>
              <a:t>Energy and Environmental principles – schedule 2</a:t>
            </a:r>
          </a:p>
          <a:p>
            <a:pPr lvl="0"/>
            <a:r>
              <a:rPr lang="en-GB" dirty="0" smtClean="0"/>
              <a:t>Subsidy Schemes may act as pre-approvals reducing administration</a:t>
            </a:r>
          </a:p>
          <a:p>
            <a:pPr lvl="0"/>
            <a:r>
              <a:rPr lang="en-GB" dirty="0" smtClean="0"/>
              <a:t>Secretary of State may issue guidance </a:t>
            </a:r>
          </a:p>
          <a:p>
            <a:pPr lvl="0"/>
            <a:r>
              <a:rPr lang="en-GB" dirty="0" smtClean="0"/>
              <a:t>System needs to find a balance:</a:t>
            </a:r>
          </a:p>
          <a:p>
            <a:pPr lvl="1"/>
            <a:r>
              <a:rPr lang="en-GB" dirty="0" smtClean="0"/>
              <a:t>Freedom for PAs to innovate –v-</a:t>
            </a:r>
          </a:p>
          <a:p>
            <a:pPr lvl="1"/>
            <a:r>
              <a:rPr lang="en-GB" dirty="0" smtClean="0"/>
              <a:t>Certainty of compliance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23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Managing the new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PAs more administration</a:t>
            </a:r>
          </a:p>
          <a:p>
            <a:pPr lvl="0"/>
            <a:r>
              <a:rPr lang="en-GB" b="1" dirty="0"/>
              <a:t>Clause 12 </a:t>
            </a:r>
            <a:r>
              <a:rPr lang="en-GB" dirty="0" smtClean="0"/>
              <a:t>consider subsidy control principles pre-award or scheme approval</a:t>
            </a:r>
          </a:p>
          <a:p>
            <a:pPr lvl="0"/>
            <a:r>
              <a:rPr lang="en-GB" dirty="0" smtClean="0"/>
              <a:t>Evidence of complying with clause 12</a:t>
            </a:r>
          </a:p>
          <a:p>
            <a:pPr lvl="0"/>
            <a:r>
              <a:rPr lang="en-GB" dirty="0" smtClean="0"/>
              <a:t>Ensure awards published on the database</a:t>
            </a:r>
          </a:p>
          <a:p>
            <a:pPr lvl="0"/>
            <a:r>
              <a:rPr lang="en-GB" dirty="0" smtClean="0"/>
              <a:t>Respond </a:t>
            </a:r>
            <a:r>
              <a:rPr lang="en-GB" dirty="0"/>
              <a:t>to pre-action </a:t>
            </a:r>
            <a:r>
              <a:rPr lang="en-GB" dirty="0" smtClean="0"/>
              <a:t>information requests – i.e. evidencing Subsidy compliance within </a:t>
            </a:r>
            <a:r>
              <a:rPr lang="en-GB" b="1" dirty="0" smtClean="0"/>
              <a:t>28 days </a:t>
            </a:r>
            <a:r>
              <a:rPr lang="en-GB" dirty="0" smtClean="0"/>
              <a:t>of a request</a:t>
            </a:r>
          </a:p>
          <a:p>
            <a:pPr lv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8009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Secretary of State’s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/>
              <a:t>Clause 79</a:t>
            </a:r>
            <a:r>
              <a:rPr lang="en-GB" dirty="0" smtClean="0"/>
              <a:t> wide power to make statutory guidance</a:t>
            </a:r>
          </a:p>
          <a:p>
            <a:pPr lvl="0"/>
            <a:r>
              <a:rPr lang="en-GB" dirty="0" smtClean="0"/>
              <a:t>Practical application of the principles</a:t>
            </a:r>
          </a:p>
          <a:p>
            <a:pPr lvl="0"/>
            <a:r>
              <a:rPr lang="en-GB" dirty="0" smtClean="0"/>
              <a:t>Market terms (i.e. no subsidy) </a:t>
            </a:r>
          </a:p>
          <a:p>
            <a:pPr lvl="0"/>
            <a:r>
              <a:rPr lang="en-GB" dirty="0" smtClean="0"/>
              <a:t>On Exemptions</a:t>
            </a:r>
          </a:p>
          <a:p>
            <a:pPr lvl="0"/>
            <a:r>
              <a:rPr lang="en-GB" dirty="0" smtClean="0"/>
              <a:t>May include methodologies or best practice</a:t>
            </a:r>
          </a:p>
          <a:p>
            <a:pPr lvl="0"/>
            <a:r>
              <a:rPr lang="en-GB" dirty="0" smtClean="0"/>
              <a:t>Could include guidance on specific policy objectives</a:t>
            </a:r>
          </a:p>
          <a:p>
            <a:pPr lvl="0"/>
            <a:r>
              <a:rPr lang="en-GB" dirty="0" smtClean="0"/>
              <a:t>Potential to set out pre-approved conditions / block exemptions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3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Subsidies of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/>
              <a:t>Clause 11</a:t>
            </a:r>
          </a:p>
          <a:p>
            <a:pPr lvl="0"/>
            <a:r>
              <a:rPr lang="en-GB" dirty="0" smtClean="0"/>
              <a:t>Subsidies of Interest </a:t>
            </a:r>
            <a:r>
              <a:rPr lang="en-GB" dirty="0"/>
              <a:t>and Subsidies of </a:t>
            </a:r>
            <a:r>
              <a:rPr lang="en-GB" dirty="0" smtClean="0"/>
              <a:t>Particular Interest</a:t>
            </a:r>
          </a:p>
          <a:p>
            <a:r>
              <a:rPr lang="en-GB" dirty="0" smtClean="0"/>
              <a:t>Set out in future regulations </a:t>
            </a:r>
          </a:p>
          <a:p>
            <a:r>
              <a:rPr lang="en-GB" dirty="0" smtClean="0"/>
              <a:t>Will address:</a:t>
            </a:r>
          </a:p>
          <a:p>
            <a:pPr lvl="1"/>
            <a:r>
              <a:rPr lang="en-GB" dirty="0" smtClean="0"/>
              <a:t>Higher value subsidy</a:t>
            </a:r>
          </a:p>
          <a:p>
            <a:pPr lvl="1"/>
            <a:r>
              <a:rPr lang="en-GB" dirty="0" smtClean="0"/>
              <a:t>Sector specific subsidies </a:t>
            </a:r>
          </a:p>
          <a:p>
            <a:pPr lvl="1"/>
            <a:r>
              <a:rPr lang="en-GB" dirty="0" smtClean="0"/>
              <a:t>UK internal market 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2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Enforcement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Part 5</a:t>
            </a:r>
          </a:p>
          <a:p>
            <a:pPr lvl="0"/>
            <a:r>
              <a:rPr lang="en-GB" dirty="0" smtClean="0"/>
              <a:t>Competition Appeals Tribunal - </a:t>
            </a:r>
            <a:r>
              <a:rPr lang="en-GB" b="1" dirty="0" smtClean="0"/>
              <a:t>CAT</a:t>
            </a:r>
            <a:endParaRPr lang="en-GB" dirty="0" smtClean="0"/>
          </a:p>
          <a:p>
            <a:r>
              <a:rPr lang="en-GB" dirty="0" smtClean="0"/>
              <a:t>Can be appealed</a:t>
            </a:r>
          </a:p>
          <a:p>
            <a:r>
              <a:rPr lang="en-GB" dirty="0" smtClean="0"/>
              <a:t>Interested Parties – affected person or the SoS</a:t>
            </a:r>
          </a:p>
          <a:p>
            <a:r>
              <a:rPr lang="en-GB" dirty="0" smtClean="0"/>
              <a:t>CAT – judicial review remedies and recovery orders</a:t>
            </a:r>
          </a:p>
          <a:p>
            <a:pPr lvl="0"/>
            <a:r>
              <a:rPr lang="en-GB" dirty="0" smtClean="0"/>
              <a:t>Strict 30 day time limit to apply:</a:t>
            </a:r>
          </a:p>
          <a:p>
            <a:pPr lvl="1"/>
            <a:r>
              <a:rPr lang="en-GB" dirty="0" smtClean="0"/>
              <a:t>Date of publication</a:t>
            </a:r>
          </a:p>
          <a:p>
            <a:pPr lvl="1"/>
            <a:r>
              <a:rPr lang="en-GB" dirty="0" smtClean="0"/>
              <a:t>Date of pre-action information</a:t>
            </a:r>
          </a:p>
          <a:p>
            <a:pPr lvl="1"/>
            <a:r>
              <a:rPr lang="en-GB" dirty="0" smtClean="0"/>
              <a:t>Date of CMA’s post referral report</a:t>
            </a:r>
          </a:p>
          <a:p>
            <a:pPr lvl="1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37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SPEIs – Other Exemptions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200401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sz="8800" b="1" dirty="0"/>
          </a:p>
          <a:p>
            <a:r>
              <a:rPr lang="en-GB" sz="8800" b="1" dirty="0" smtClean="0"/>
              <a:t>Minimal Financial Assistance</a:t>
            </a:r>
          </a:p>
          <a:p>
            <a:endParaRPr lang="en-GB" sz="8800" b="1" dirty="0" smtClean="0"/>
          </a:p>
          <a:p>
            <a:r>
              <a:rPr lang="en-GB" sz="8800" b="1" dirty="0" smtClean="0"/>
              <a:t>Natural disasters &amp; economic emergencies</a:t>
            </a:r>
          </a:p>
          <a:p>
            <a:endParaRPr lang="en-GB" sz="5100" b="1" dirty="0"/>
          </a:p>
          <a:p>
            <a:endParaRPr lang="en-GB" b="1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8600" dirty="0" smtClean="0"/>
          </a:p>
          <a:p>
            <a:r>
              <a:rPr lang="en-GB" sz="8600" dirty="0" smtClean="0"/>
              <a:t>Victoria Thornton</a:t>
            </a:r>
          </a:p>
          <a:p>
            <a:r>
              <a:rPr lang="en-GB" sz="8600" dirty="0" smtClean="0"/>
              <a:t>Senior Associate</a:t>
            </a:r>
            <a:endParaRPr lang="en-GB" sz="8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8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SPEIs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Clause 29 </a:t>
            </a:r>
            <a:r>
              <a:rPr lang="en-GB" dirty="0" smtClean="0"/>
              <a:t>of the Bill</a:t>
            </a:r>
          </a:p>
          <a:p>
            <a:r>
              <a:rPr lang="en-GB" dirty="0" smtClean="0"/>
              <a:t>Tasks in the public interest</a:t>
            </a:r>
          </a:p>
          <a:p>
            <a:pPr lvl="1"/>
            <a:r>
              <a:rPr lang="en-GB" dirty="0" smtClean="0"/>
              <a:t>would not be supplied w/o public intervention</a:t>
            </a:r>
          </a:p>
          <a:p>
            <a:pPr lvl="1"/>
            <a:r>
              <a:rPr lang="en-GB" dirty="0" smtClean="0"/>
              <a:t>of particular importance to society</a:t>
            </a:r>
          </a:p>
          <a:p>
            <a:r>
              <a:rPr lang="en-GB" dirty="0" smtClean="0"/>
              <a:t>Similar to TCA and SGEIs</a:t>
            </a:r>
            <a:endParaRPr lang="en-GB" dirty="0"/>
          </a:p>
          <a:p>
            <a:pPr lvl="1"/>
            <a:r>
              <a:rPr lang="en-GB" dirty="0" smtClean="0"/>
              <a:t>includes social housing and social and health care</a:t>
            </a:r>
          </a:p>
          <a:p>
            <a:pPr lvl="1"/>
            <a:r>
              <a:rPr lang="en-GB" dirty="0" smtClean="0"/>
              <a:t>does not specify what these services are or how they should be organised</a:t>
            </a:r>
          </a:p>
          <a:p>
            <a:pPr lvl="1"/>
            <a:r>
              <a:rPr lang="en-GB" dirty="0" smtClean="0"/>
              <a:t>assigned in a transparent manner</a:t>
            </a:r>
          </a:p>
          <a:p>
            <a:pPr lvl="1"/>
            <a:r>
              <a:rPr lang="en-GB" dirty="0" smtClean="0"/>
              <a:t>subsidy limited to costs plus reasonable profit</a:t>
            </a:r>
          </a:p>
          <a:p>
            <a:pPr lvl="1"/>
            <a:r>
              <a:rPr lang="en-GB" dirty="0" smtClean="0"/>
              <a:t>SPEI financial assistance of up to £725,000</a:t>
            </a:r>
          </a:p>
        </p:txBody>
      </p:sp>
    </p:spTree>
    <p:extLst>
      <p:ext uri="{BB962C8B-B14F-4D97-AF65-F5344CB8AC3E}">
        <p14:creationId xmlns:p14="http://schemas.microsoft.com/office/powerpoint/2010/main" val="6525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SPEI – granting subsidies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143000"/>
            <a:ext cx="7342632" cy="4716000"/>
          </a:xfrm>
        </p:spPr>
        <p:txBody>
          <a:bodyPr>
            <a:noAutofit/>
          </a:bodyPr>
          <a:lstStyle/>
          <a:p>
            <a:endParaRPr lang="en-GB" dirty="0" smtClean="0"/>
          </a:p>
          <a:p>
            <a:r>
              <a:rPr lang="en-GB" dirty="0" smtClean="0"/>
              <a:t>Follow (and record) subsidy control principles </a:t>
            </a:r>
          </a:p>
          <a:p>
            <a:pPr lvl="1"/>
            <a:r>
              <a:rPr lang="en-GB" dirty="0" smtClean="0"/>
              <a:t>limited exceptions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Task assigned in writing</a:t>
            </a:r>
          </a:p>
          <a:p>
            <a:pPr lvl="1"/>
            <a:r>
              <a:rPr lang="en-GB" dirty="0" smtClean="0"/>
              <a:t>more detailed requirements to TCA</a:t>
            </a:r>
          </a:p>
          <a:p>
            <a:pPr lvl="1"/>
            <a:r>
              <a:rPr lang="en-GB" dirty="0"/>
              <a:t>similar to SGEI </a:t>
            </a:r>
            <a:r>
              <a:rPr lang="en-GB" dirty="0" smtClean="0"/>
              <a:t>entrustment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1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SPEI – granting </a:t>
            </a:r>
            <a:r>
              <a:rPr lang="en-GB" dirty="0" smtClean="0"/>
              <a:t>subsidies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written </a:t>
            </a:r>
            <a:r>
              <a:rPr lang="en-GB" dirty="0"/>
              <a:t>contract or other legally enforceable arrangement including:</a:t>
            </a:r>
          </a:p>
          <a:p>
            <a:pPr lvl="2"/>
            <a:r>
              <a:rPr lang="en-GB" dirty="0"/>
              <a:t>the SPEI services</a:t>
            </a:r>
          </a:p>
          <a:p>
            <a:pPr lvl="2"/>
            <a:r>
              <a:rPr lang="en-GB" dirty="0"/>
              <a:t>the SPEI enterprise</a:t>
            </a:r>
          </a:p>
          <a:p>
            <a:pPr lvl="2"/>
            <a:r>
              <a:rPr lang="en-GB" dirty="0"/>
              <a:t>the delivery period</a:t>
            </a:r>
          </a:p>
          <a:p>
            <a:pPr lvl="2"/>
            <a:r>
              <a:rPr lang="en-GB" dirty="0"/>
              <a:t>the geographic area</a:t>
            </a:r>
          </a:p>
          <a:p>
            <a:pPr lvl="2"/>
            <a:r>
              <a:rPr lang="en-GB" dirty="0"/>
              <a:t>the subsidy calculation</a:t>
            </a:r>
          </a:p>
          <a:p>
            <a:pPr lvl="2"/>
            <a:r>
              <a:rPr lang="en-GB" dirty="0"/>
              <a:t>overpayment review and recovery mechanism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57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Overview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Services of Public Economic Interest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General exemptions 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Environmental Principles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Subsidy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Subsidy Database  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Competition and Markets </a:t>
            </a:r>
            <a:r>
              <a:rPr lang="en-GB" sz="2200" dirty="0" smtClean="0"/>
              <a:t>Authority’s role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9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SPEI Post Grant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Overpayment</a:t>
            </a:r>
          </a:p>
          <a:p>
            <a:pPr lvl="1"/>
            <a:r>
              <a:rPr lang="en-GB" dirty="0"/>
              <a:t>review at least every 3 years and end</a:t>
            </a:r>
          </a:p>
          <a:p>
            <a:pPr lvl="1"/>
            <a:r>
              <a:rPr lang="en-GB" dirty="0"/>
              <a:t>recovery mechanism</a:t>
            </a:r>
          </a:p>
          <a:p>
            <a:r>
              <a:rPr lang="en-GB" dirty="0"/>
              <a:t>Publication in subsidy database not required for:</a:t>
            </a:r>
          </a:p>
          <a:p>
            <a:pPr lvl="1"/>
            <a:r>
              <a:rPr lang="en-GB" dirty="0"/>
              <a:t>less than £14,500,000</a:t>
            </a:r>
          </a:p>
          <a:p>
            <a:pPr lvl="1"/>
            <a:r>
              <a:rPr lang="en-GB" dirty="0"/>
              <a:t>certain services including social housing and long term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13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Minimal Financial Assistance </a:t>
            </a:r>
            <a:r>
              <a:rPr lang="en-GB" sz="2200" dirty="0" smtClean="0"/>
              <a:t>(clause 36-37)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£315,000 in the current financial year and two previous financial years</a:t>
            </a:r>
          </a:p>
          <a:p>
            <a:r>
              <a:rPr lang="en-GB" dirty="0" smtClean="0"/>
              <a:t>Enterprise includes group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Public authority issues MFA notification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recipient must confirm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Public authority gives the MFA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Public authority issues MFA confirmation</a:t>
            </a:r>
          </a:p>
          <a:p>
            <a:r>
              <a:rPr lang="en-GB" dirty="0" smtClean="0"/>
              <a:t>Exempt from principles &amp; transparency</a:t>
            </a:r>
          </a:p>
          <a:p>
            <a:r>
              <a:rPr lang="en-GB" dirty="0" smtClean="0"/>
              <a:t>Subject to rules on export performance and use of domestic goods or services</a:t>
            </a:r>
          </a:p>
        </p:txBody>
      </p:sp>
    </p:spTree>
    <p:extLst>
      <p:ext uri="{BB962C8B-B14F-4D97-AF65-F5344CB8AC3E}">
        <p14:creationId xmlns:p14="http://schemas.microsoft.com/office/powerpoint/2010/main" val="99276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Natural disasters &amp; economic emergencies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Natural disasters and other exceptional circumstances (</a:t>
            </a:r>
            <a:r>
              <a:rPr lang="en-GB" b="1" dirty="0"/>
              <a:t>clause 43</a:t>
            </a:r>
            <a:r>
              <a:rPr lang="en-GB" dirty="0" smtClean="0"/>
              <a:t>) – not only having “economic effect”</a:t>
            </a:r>
          </a:p>
          <a:p>
            <a:pPr lvl="1"/>
            <a:r>
              <a:rPr lang="en-GB" dirty="0" err="1" smtClean="0"/>
              <a:t>SoS</a:t>
            </a:r>
            <a:r>
              <a:rPr lang="en-GB" dirty="0" smtClean="0"/>
              <a:t> publishes notice laid before parliament</a:t>
            </a:r>
          </a:p>
          <a:p>
            <a:pPr lvl="1"/>
            <a:r>
              <a:rPr lang="en-GB" dirty="0" smtClean="0"/>
              <a:t>Not subject to subsidy principles</a:t>
            </a:r>
          </a:p>
          <a:p>
            <a:pPr lvl="1"/>
            <a:r>
              <a:rPr lang="en-GB" dirty="0" smtClean="0"/>
              <a:t>Subject to transparency</a:t>
            </a:r>
          </a:p>
          <a:p>
            <a:r>
              <a:rPr lang="en-GB" dirty="0" smtClean="0"/>
              <a:t>National or global economic emergencies (</a:t>
            </a:r>
            <a:r>
              <a:rPr lang="en-GB" b="1" dirty="0"/>
              <a:t>clause 44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Temporary subsidies not subject to usual restrictions (</a:t>
            </a:r>
            <a:r>
              <a:rPr lang="en-GB" dirty="0" err="1" smtClean="0"/>
              <a:t>eg</a:t>
            </a:r>
            <a:r>
              <a:rPr lang="en-GB" dirty="0" smtClean="0"/>
              <a:t>. </a:t>
            </a:r>
            <a:r>
              <a:rPr lang="en-GB" dirty="0" err="1" smtClean="0"/>
              <a:t>unltd</a:t>
            </a:r>
            <a:r>
              <a:rPr lang="en-GB" dirty="0" smtClean="0"/>
              <a:t>. Guarantees, export performance, rescuing, restructuring,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SoS</a:t>
            </a:r>
            <a:r>
              <a:rPr lang="en-GB" dirty="0" smtClean="0"/>
              <a:t> publishes notice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722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dirty="0" smtClean="0"/>
          </a:p>
          <a:p>
            <a:r>
              <a:rPr lang="en-GB" sz="3400" dirty="0"/>
              <a:t>Energy and environmental</a:t>
            </a:r>
          </a:p>
          <a:p>
            <a:r>
              <a:rPr lang="en-GB" sz="3400" dirty="0"/>
              <a:t>UK internal market</a:t>
            </a:r>
          </a:p>
          <a:p>
            <a:r>
              <a:rPr lang="en-GB" sz="3400" dirty="0"/>
              <a:t>Subsidy schemes</a:t>
            </a:r>
          </a:p>
          <a:p>
            <a:r>
              <a:rPr lang="en-GB" sz="3400" dirty="0"/>
              <a:t>Subsidy database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sz="4000" dirty="0" smtClean="0"/>
              <a:t>Julian </a:t>
            </a:r>
            <a:r>
              <a:rPr lang="en-GB" sz="4000" dirty="0"/>
              <a:t>Jarrett</a:t>
            </a:r>
          </a:p>
          <a:p>
            <a:r>
              <a:rPr lang="en-GB" sz="4000" dirty="0"/>
              <a:t>Associate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7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Energy and Environment Principles (sch. 2)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Aims: </a:t>
            </a:r>
          </a:p>
          <a:p>
            <a:pPr lvl="1"/>
            <a:r>
              <a:rPr lang="en-GB" dirty="0" smtClean="0"/>
              <a:t>“secure, affordable and sustainable energy system”; “well-functioning and competitive energy market” or</a:t>
            </a:r>
          </a:p>
          <a:p>
            <a:pPr lvl="1"/>
            <a:r>
              <a:rPr lang="en-GB" dirty="0" smtClean="0"/>
              <a:t>“increasing level of environmental protection compared to the level that would be achieved in the absence of the subsidy”</a:t>
            </a:r>
          </a:p>
          <a:p>
            <a:r>
              <a:rPr lang="en-GB" dirty="0" smtClean="0"/>
              <a:t>Polluter pays principle stays</a:t>
            </a:r>
          </a:p>
          <a:p>
            <a:r>
              <a:rPr lang="en-GB" dirty="0" smtClean="0"/>
              <a:t>Subsidies for electricity generation adequacy, renewables or cogeneration – </a:t>
            </a:r>
          </a:p>
          <a:p>
            <a:pPr lvl="1"/>
            <a:r>
              <a:rPr lang="en-GB" dirty="0" smtClean="0"/>
              <a:t>can’t undermine TCA energy provisions</a:t>
            </a:r>
            <a:endParaRPr lang="en-GB" dirty="0"/>
          </a:p>
          <a:p>
            <a:pPr lvl="1"/>
            <a:r>
              <a:rPr lang="en-GB" dirty="0" smtClean="0"/>
              <a:t>Subject to competition – (but exemptions)</a:t>
            </a:r>
            <a:endParaRPr lang="en-GB" dirty="0"/>
          </a:p>
          <a:p>
            <a:r>
              <a:rPr lang="en-GB" dirty="0" smtClean="0"/>
              <a:t>Subsidies for decarbonisation or energy efficiency of industrial activities</a:t>
            </a:r>
          </a:p>
        </p:txBody>
      </p:sp>
    </p:spTree>
    <p:extLst>
      <p:ext uri="{BB962C8B-B14F-4D97-AF65-F5344CB8AC3E}">
        <p14:creationId xmlns:p14="http://schemas.microsoft.com/office/powerpoint/2010/main" val="28946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Subsidy – includes having effect on “competition or investment within the UK”</a:t>
            </a:r>
          </a:p>
          <a:p>
            <a:r>
              <a:rPr lang="en-GB" dirty="0" smtClean="0"/>
              <a:t>Subsidy principle – “minimising any negative effects”</a:t>
            </a:r>
          </a:p>
          <a:p>
            <a:r>
              <a:rPr lang="en-GB" dirty="0" smtClean="0"/>
              <a:t>CMA reports must include evaluation of effects of subsidy on internal market</a:t>
            </a:r>
          </a:p>
          <a:p>
            <a:r>
              <a:rPr lang="en-GB" dirty="0" err="1" smtClean="0"/>
              <a:t>SoS</a:t>
            </a:r>
            <a:r>
              <a:rPr lang="en-GB" dirty="0" smtClean="0"/>
              <a:t> can issue call-in direction for CMA report if risk of competition or investment negative effects within UK</a:t>
            </a:r>
          </a:p>
          <a:p>
            <a:r>
              <a:rPr lang="en-GB" dirty="0" smtClean="0"/>
              <a:t>Subsidy control reserved matter for UK Parliament – devolved nations consulted but can’t legislate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60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Subsidy Schemes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Clause 10</a:t>
            </a:r>
          </a:p>
          <a:p>
            <a:r>
              <a:rPr lang="en-GB" dirty="0" smtClean="0"/>
              <a:t>Programme of subsidies</a:t>
            </a:r>
          </a:p>
          <a:p>
            <a:pPr lvl="1"/>
            <a:r>
              <a:rPr lang="en-GB" dirty="0" smtClean="0"/>
              <a:t>Lower administration requirements</a:t>
            </a:r>
          </a:p>
          <a:p>
            <a:pPr lvl="1"/>
            <a:r>
              <a:rPr lang="en-GB" dirty="0" smtClean="0"/>
              <a:t>Require repeated compliance</a:t>
            </a:r>
          </a:p>
          <a:p>
            <a:r>
              <a:rPr lang="en-GB" dirty="0" smtClean="0"/>
              <a:t>“Streamlined schemes”</a:t>
            </a:r>
          </a:p>
          <a:p>
            <a:pPr lvl="1"/>
            <a:r>
              <a:rPr lang="en-GB" dirty="0" smtClean="0"/>
              <a:t>Who can issue them?</a:t>
            </a:r>
          </a:p>
          <a:p>
            <a:pPr lvl="1"/>
            <a:r>
              <a:rPr lang="en-GB" dirty="0" smtClean="0"/>
              <a:t>Who can “approve” them? </a:t>
            </a:r>
          </a:p>
          <a:p>
            <a:pPr lvl="1"/>
            <a:r>
              <a:rPr lang="en-GB" dirty="0" smtClean="0"/>
              <a:t>Types of schemes?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012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Transparency: National Database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Clauses 32-34</a:t>
            </a:r>
          </a:p>
          <a:p>
            <a:r>
              <a:rPr lang="en-GB" dirty="0" smtClean="0"/>
              <a:t>Subsidies must be published within 6 months (exc. Tax measures) of “confirmation the decision to give the subsidy”</a:t>
            </a:r>
          </a:p>
          <a:p>
            <a:pPr lvl="1"/>
            <a:r>
              <a:rPr lang="en-GB" dirty="0" smtClean="0"/>
              <a:t>MFA - not required</a:t>
            </a:r>
          </a:p>
          <a:p>
            <a:pPr lvl="1"/>
            <a:r>
              <a:rPr lang="en-GB" dirty="0" smtClean="0"/>
              <a:t>Subsidy scheme – scheme published; award compliant; and &lt;£500,000</a:t>
            </a:r>
          </a:p>
          <a:p>
            <a:pPr lvl="1"/>
            <a:r>
              <a:rPr lang="en-GB" dirty="0" smtClean="0"/>
              <a:t>SPEIs - &lt;£14.5m; </a:t>
            </a:r>
            <a:r>
              <a:rPr lang="en-GB" u="sng" dirty="0" smtClean="0"/>
              <a:t>and </a:t>
            </a:r>
            <a:r>
              <a:rPr lang="en-GB" dirty="0" smtClean="0"/>
              <a:t>various SPEIs </a:t>
            </a:r>
            <a:r>
              <a:rPr lang="en-GB" dirty="0" err="1" smtClean="0"/>
              <a:t>inc.</a:t>
            </a:r>
            <a:r>
              <a:rPr lang="en-GB" dirty="0" smtClean="0"/>
              <a:t> hospital care, social housing, </a:t>
            </a:r>
            <a:r>
              <a:rPr lang="en-GB" dirty="0" err="1" smtClean="0"/>
              <a:t>etc</a:t>
            </a:r>
            <a:r>
              <a:rPr lang="en-GB" dirty="0" smtClean="0"/>
              <a:t> (s.41)</a:t>
            </a:r>
          </a:p>
          <a:p>
            <a:r>
              <a:rPr lang="en-GB" dirty="0" smtClean="0"/>
              <a:t>Regulations determine content of notices</a:t>
            </a:r>
          </a:p>
          <a:p>
            <a:r>
              <a:rPr lang="en-GB" dirty="0" smtClean="0"/>
              <a:t>Modifications require updated notice within 6 months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86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1142997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CMA’s </a:t>
            </a:r>
            <a:r>
              <a:rPr lang="en-GB" dirty="0"/>
              <a:t>new </a:t>
            </a:r>
            <a:r>
              <a:rPr lang="en-GB" dirty="0" smtClean="0"/>
              <a:t>role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The Competition and </a:t>
            </a:r>
            <a:r>
              <a:rPr lang="en-GB" dirty="0" smtClean="0"/>
              <a:t>Markets Authority</a:t>
            </a:r>
          </a:p>
          <a:p>
            <a:endParaRPr lang="en-GB" dirty="0" smtClean="0"/>
          </a:p>
          <a:p>
            <a:r>
              <a:rPr lang="en-GB" dirty="0" smtClean="0"/>
              <a:t>Part 4 of the Bill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Stuart Brown</a:t>
            </a:r>
          </a:p>
          <a:p>
            <a:r>
              <a:rPr lang="en-GB" dirty="0" smtClean="0"/>
              <a:t>Associate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9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Mandatory Referrals (Clause 52)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Subsidy of particular interest </a:t>
            </a:r>
          </a:p>
          <a:p>
            <a:r>
              <a:rPr lang="en-GB" dirty="0" smtClean="0"/>
              <a:t>Directed by Secretary of State</a:t>
            </a:r>
          </a:p>
          <a:p>
            <a:r>
              <a:rPr lang="en-GB" dirty="0" smtClean="0"/>
              <a:t>Public authority to set out compliance with subsidy rules in referral request</a:t>
            </a:r>
          </a:p>
          <a:p>
            <a:r>
              <a:rPr lang="en-GB" dirty="0" smtClean="0"/>
              <a:t>CMA to respond within five (5) working days to confirm whether request contains all relevant information</a:t>
            </a:r>
          </a:p>
          <a:p>
            <a:r>
              <a:rPr lang="en-GB" dirty="0" smtClean="0"/>
              <a:t>If request contains all relevant information, CMA to publish report within thirty (30) </a:t>
            </a:r>
          </a:p>
          <a:p>
            <a:r>
              <a:rPr lang="en-GB" dirty="0" smtClean="0"/>
              <a:t>Public authority to observe five (5) day cooling off period before granting subsidy</a:t>
            </a:r>
          </a:p>
        </p:txBody>
      </p:sp>
    </p:spTree>
    <p:extLst>
      <p:ext uri="{BB962C8B-B14F-4D97-AF65-F5344CB8AC3E}">
        <p14:creationId xmlns:p14="http://schemas.microsoft.com/office/powerpoint/2010/main" val="181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Subsidy Control Bill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Paul McDermott </a:t>
            </a:r>
          </a:p>
          <a:p>
            <a:r>
              <a:rPr lang="en-GB" dirty="0" smtClean="0"/>
              <a:t>Partner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5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Voluntary Referrals (Clause 56)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Voluntary referral before subsidy of interest</a:t>
            </a:r>
          </a:p>
          <a:p>
            <a:r>
              <a:rPr lang="en-GB" dirty="0" smtClean="0"/>
              <a:t>Public authority to set out compliance of subsidy in referral request</a:t>
            </a:r>
          </a:p>
          <a:p>
            <a:r>
              <a:rPr lang="en-GB" dirty="0"/>
              <a:t>CMA to respond within five (5) working days to confirm whether </a:t>
            </a:r>
            <a:r>
              <a:rPr lang="en-GB" dirty="0" smtClean="0"/>
              <a:t>it will publish a report</a:t>
            </a:r>
            <a:endParaRPr lang="en-GB" dirty="0"/>
          </a:p>
          <a:p>
            <a:r>
              <a:rPr lang="en-GB" dirty="0"/>
              <a:t>If request contains all relevant information, CMA to publish report within thirty (30)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713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of CMA’s report (Clause 59)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Must include:</a:t>
            </a:r>
          </a:p>
          <a:p>
            <a:pPr lvl="1"/>
            <a:r>
              <a:rPr lang="en-GB" dirty="0" smtClean="0"/>
              <a:t>Evaluation of public authority’s assessment set out in referral request</a:t>
            </a:r>
          </a:p>
          <a:p>
            <a:pPr lvl="1"/>
            <a:r>
              <a:rPr lang="en-GB" dirty="0" smtClean="0"/>
              <a:t>Effects of proposed subsidy on competition or investment within the UK</a:t>
            </a:r>
          </a:p>
          <a:p>
            <a:r>
              <a:rPr lang="en-GB" dirty="0" smtClean="0"/>
              <a:t>May include:</a:t>
            </a:r>
          </a:p>
          <a:p>
            <a:pPr lvl="1"/>
            <a:r>
              <a:rPr lang="en-GB" dirty="0" smtClean="0"/>
              <a:t>Advice about how the assessment might be improved</a:t>
            </a:r>
          </a:p>
          <a:p>
            <a:pPr lvl="1"/>
            <a:r>
              <a:rPr lang="en-GB" dirty="0" smtClean="0"/>
              <a:t>Advice about how subsidy may be modified to ensure compliance with subsidy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964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Exemptions (Clauses 63 and 64)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Subsidy given under an existing Subsidy Scheme</a:t>
            </a:r>
          </a:p>
          <a:p>
            <a:r>
              <a:rPr lang="en-GB" dirty="0" smtClean="0"/>
              <a:t>Streamlined Subsidy Schemes</a:t>
            </a:r>
          </a:p>
          <a:p>
            <a:r>
              <a:rPr lang="en-GB" dirty="0" smtClean="0"/>
              <a:t>MFA</a:t>
            </a:r>
          </a:p>
          <a:p>
            <a:r>
              <a:rPr lang="en-GB" dirty="0" smtClean="0"/>
              <a:t>SPEI assistance</a:t>
            </a:r>
          </a:p>
          <a:p>
            <a:r>
              <a:rPr lang="en-GB" dirty="0" smtClean="0"/>
              <a:t>Natural disasters and other exceptional circumstances</a:t>
            </a:r>
          </a:p>
          <a:p>
            <a:r>
              <a:rPr lang="en-GB" dirty="0" smtClean="0"/>
              <a:t>National security</a:t>
            </a:r>
          </a:p>
          <a:p>
            <a:r>
              <a:rPr lang="en-GB" dirty="0" smtClean="0"/>
              <a:t>Bank of England monetary policy</a:t>
            </a:r>
          </a:p>
          <a:p>
            <a:r>
              <a:rPr lang="en-GB" dirty="0" smtClean="0"/>
              <a:t>Legacy and withdrawal agreement subsidies</a:t>
            </a:r>
          </a:p>
          <a:p>
            <a:r>
              <a:rPr lang="en-GB" dirty="0" smtClean="0"/>
              <a:t>Tax measures</a:t>
            </a:r>
          </a:p>
          <a:p>
            <a:r>
              <a:rPr lang="en-GB" dirty="0" smtClean="0"/>
              <a:t>Large cross-border or international cooperation projects</a:t>
            </a:r>
          </a:p>
          <a:p>
            <a:r>
              <a:rPr lang="en-GB" dirty="0" smtClean="0"/>
              <a:t>Nuclear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431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Post-Award Referrals (Clause 60)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Secretary of State may refer subsidy to CMA within twenty (20) working days</a:t>
            </a:r>
          </a:p>
          <a:p>
            <a:r>
              <a:rPr lang="en-GB" dirty="0" smtClean="0"/>
              <a:t>Public authority may be required to provide CMA information in respect of subsidy assessment within twenty (20) working days of post-award referral</a:t>
            </a:r>
          </a:p>
          <a:p>
            <a:r>
              <a:rPr lang="en-GB" dirty="0" smtClean="0"/>
              <a:t>CMA report within thirty (30) 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645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Monitoring and Reporting on Subsidy (Clauses 66 and 67)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Periodic review of effectiveness of Subsidy Control legislation</a:t>
            </a:r>
          </a:p>
          <a:p>
            <a:r>
              <a:rPr lang="en-GB" dirty="0" smtClean="0"/>
              <a:t>Details of subsidy reports in CMA annual report</a:t>
            </a:r>
          </a:p>
          <a:p>
            <a:r>
              <a:rPr lang="en-GB" dirty="0" smtClean="0"/>
              <a:t>New information gathering powers</a:t>
            </a:r>
          </a:p>
          <a:p>
            <a:r>
              <a:rPr lang="en-GB" dirty="0" smtClean="0"/>
              <a:t>New sanctions – including power for CMA to impose civil financial penalties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397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Subsidy Advice Unit (Clauses 68 and 69)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CMA to establish SAU</a:t>
            </a:r>
          </a:p>
          <a:p>
            <a:r>
              <a:rPr lang="en-GB" dirty="0" smtClean="0"/>
              <a:t>SAU may be delegated functions in respect of Subsidy Control</a:t>
            </a:r>
          </a:p>
          <a:p>
            <a:r>
              <a:rPr lang="en-GB" dirty="0" smtClean="0"/>
              <a:t>Option for SAU to request CMA Panel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180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Subsidy </a:t>
            </a:r>
            <a:r>
              <a:rPr lang="en-GB" sz="1800" dirty="0" smtClean="0"/>
              <a:t>Control bill</a:t>
            </a:r>
            <a:r>
              <a:rPr lang="en-GB" dirty="0"/>
              <a:t>: </a:t>
            </a:r>
            <a:endParaRPr lang="en-GB" dirty="0" smtClean="0"/>
          </a:p>
          <a:p>
            <a:pPr marL="0" indent="0">
              <a:buNone/>
            </a:pPr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bills.parliament.uk/bills/3015/publications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800" dirty="0" smtClean="0"/>
              <a:t>HMG explanatory Note: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>
                <a:hlinkClick r:id="rId3"/>
              </a:rPr>
              <a:t>https://bills.parliament.uk/bills/3015/publications</a:t>
            </a:r>
            <a:endParaRPr lang="en-GB" sz="14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House of Commons briefing paper: </a:t>
            </a:r>
          </a:p>
          <a:p>
            <a:pPr marL="0" indent="0">
              <a:buNone/>
            </a:pPr>
            <a:r>
              <a:rPr lang="en-GB" sz="1400" dirty="0">
                <a:hlinkClick r:id="rId4"/>
              </a:rPr>
              <a:t>https://commonslibrary.parliament.uk/research-briefings/cbp-9270</a:t>
            </a:r>
            <a:r>
              <a:rPr lang="en-GB" sz="1400" dirty="0" smtClean="0">
                <a:hlinkClick r:id="rId4"/>
              </a:rPr>
              <a:t>/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800" dirty="0"/>
              <a:t>Government response to Subsidy Control consultation:</a:t>
            </a:r>
          </a:p>
          <a:p>
            <a:pPr marL="0" indent="0">
              <a:buNone/>
            </a:pPr>
            <a:r>
              <a:rPr lang="en-GB" sz="900" dirty="0">
                <a:hlinkClick r:id="rId5"/>
              </a:rPr>
              <a:t>https://webcache.googleusercontent.com/search?q=cache:bUlVJ6DuUBgJ:https://assets.publishing.service.gov.uk/government/uploads/system/uploads/attachment_data/file/998078/subsidy-control-government-response.pdf+&amp;</a:t>
            </a:r>
            <a:r>
              <a:rPr lang="en-GB" sz="900" dirty="0" smtClean="0">
                <a:hlinkClick r:id="rId5"/>
              </a:rPr>
              <a:t>cd=4&amp;hl=en&amp;ct=clnk&amp;gl=uk</a:t>
            </a: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Trowers’ </a:t>
            </a:r>
            <a:r>
              <a:rPr lang="en-GB" sz="1800" b="1" dirty="0">
                <a:solidFill>
                  <a:srgbClr val="002060"/>
                </a:solidFill>
              </a:rPr>
              <a:t>Webinar </a:t>
            </a:r>
            <a:r>
              <a:rPr lang="en-GB" sz="1800" b="1" dirty="0" smtClean="0">
                <a:solidFill>
                  <a:srgbClr val="002060"/>
                </a:solidFill>
              </a:rPr>
              <a:t>Jan 21 </a:t>
            </a:r>
            <a:r>
              <a:rPr lang="en-GB" sz="1800" dirty="0"/>
              <a:t>– </a:t>
            </a:r>
            <a:r>
              <a:rPr lang="en-GB" sz="1800" b="1" dirty="0">
                <a:solidFill>
                  <a:srgbClr val="002060"/>
                </a:solidFill>
              </a:rPr>
              <a:t>the new subsidy control system:</a:t>
            </a:r>
          </a:p>
          <a:p>
            <a:pPr marL="0" indent="0">
              <a:buNone/>
            </a:pPr>
            <a:r>
              <a:rPr lang="en-GB" sz="1400" dirty="0">
                <a:hlinkClick r:id="rId6"/>
              </a:rPr>
              <a:t>https://www.trowers.com/insights/2021/january/webinar-the-new-subsidy-control-system</a:t>
            </a: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220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1397126"/>
            <a:ext cx="159027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Paul McDermott</a:t>
            </a:r>
          </a:p>
          <a:p>
            <a:r>
              <a:rPr lang="en-GB" sz="800" dirty="0">
                <a:solidFill>
                  <a:srgbClr val="000000"/>
                </a:solidFill>
              </a:rPr>
              <a:t>Partner</a:t>
            </a:r>
          </a:p>
          <a:p>
            <a:endParaRPr lang="en-GB" sz="800" dirty="0">
              <a:solidFill>
                <a:srgbClr val="000000"/>
              </a:solidFill>
            </a:endParaRPr>
          </a:p>
          <a:p>
            <a:r>
              <a:rPr lang="en-GB" sz="800" b="1" dirty="0">
                <a:solidFill>
                  <a:srgbClr val="000000"/>
                </a:solidFill>
              </a:rPr>
              <a:t>d</a:t>
            </a:r>
            <a:r>
              <a:rPr lang="en-GB" sz="800" dirty="0">
                <a:solidFill>
                  <a:srgbClr val="000000"/>
                </a:solidFill>
              </a:rPr>
              <a:t>   +44 (0)20 7423 8043</a:t>
            </a:r>
          </a:p>
          <a:p>
            <a:r>
              <a:rPr lang="en-GB" sz="800" b="1" dirty="0">
                <a:solidFill>
                  <a:srgbClr val="000000"/>
                </a:solidFill>
              </a:rPr>
              <a:t>m  </a:t>
            </a:r>
            <a:r>
              <a:rPr lang="en-GB" sz="800" dirty="0">
                <a:solidFill>
                  <a:srgbClr val="000000"/>
                </a:solidFill>
              </a:rPr>
              <a:t>+44(0) 7795 962281</a:t>
            </a:r>
          </a:p>
          <a:p>
            <a:r>
              <a:rPr lang="en-GB" sz="800" b="1" dirty="0">
                <a:solidFill>
                  <a:srgbClr val="000000"/>
                </a:solidFill>
              </a:rPr>
              <a:t>e</a:t>
            </a:r>
            <a:r>
              <a:rPr lang="en-GB" sz="800" dirty="0">
                <a:solidFill>
                  <a:srgbClr val="000000"/>
                </a:solidFill>
              </a:rPr>
              <a:t>   </a:t>
            </a:r>
            <a:r>
              <a:rPr lang="en-GB" sz="800" dirty="0">
                <a:solidFill>
                  <a:srgbClr val="000000"/>
                </a:solidFill>
                <a:hlinkClick r:id="rId3"/>
              </a:rPr>
              <a:t>pmcdermott@trowers.com</a:t>
            </a:r>
            <a:endParaRPr lang="en-GB" sz="800" dirty="0">
              <a:solidFill>
                <a:srgbClr val="000000"/>
              </a:solidFill>
            </a:endParaRPr>
          </a:p>
          <a:p>
            <a:endParaRPr lang="en-GB" sz="800" dirty="0" smtClean="0">
              <a:solidFill>
                <a:srgbClr val="000000"/>
              </a:solidFill>
            </a:endParaRPr>
          </a:p>
          <a:p>
            <a:r>
              <a:rPr lang="en-GB" sz="800" b="1" dirty="0" smtClean="0">
                <a:solidFill>
                  <a:srgbClr val="000000"/>
                </a:solidFill>
              </a:rPr>
              <a:t> </a:t>
            </a:r>
            <a:r>
              <a:rPr lang="en-GB" sz="800" b="1" dirty="0">
                <a:solidFill>
                  <a:srgbClr val="000000"/>
                </a:solidFill>
              </a:rPr>
              <a:t>@</a:t>
            </a:r>
            <a:r>
              <a:rPr lang="en-GB" sz="800" b="1" dirty="0" err="1">
                <a:solidFill>
                  <a:srgbClr val="000000"/>
                </a:solidFill>
              </a:rPr>
              <a:t>PaulWMcDermott</a:t>
            </a:r>
            <a:endParaRPr lang="en-GB" sz="800" b="1" dirty="0">
              <a:solidFill>
                <a:srgbClr val="000000"/>
              </a:solidFill>
            </a:endParaRPr>
          </a:p>
          <a:p>
            <a:endParaRPr lang="en-GB" sz="800" b="1" dirty="0">
              <a:solidFill>
                <a:srgbClr val="000000"/>
              </a:solidFill>
            </a:endParaRPr>
          </a:p>
          <a:p>
            <a:r>
              <a:rPr lang="en-GB" sz="800" dirty="0" err="1">
                <a:solidFill>
                  <a:srgbClr val="000000"/>
                </a:solidFill>
              </a:rPr>
              <a:t>Linkedin</a:t>
            </a:r>
            <a:r>
              <a:rPr lang="en-GB" sz="800" dirty="0">
                <a:solidFill>
                  <a:srgbClr val="000000"/>
                </a:solidFill>
              </a:rPr>
              <a:t>:</a:t>
            </a:r>
            <a:r>
              <a:rPr lang="en-GB" sz="800" b="1" dirty="0">
                <a:solidFill>
                  <a:srgbClr val="000000"/>
                </a:solidFill>
              </a:rPr>
              <a:t> Paul McDermott Trowers </a:t>
            </a:r>
            <a:r>
              <a:rPr lang="en-GB" sz="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3276600"/>
            <a:ext cx="1761728" cy="113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Julian Jarrett</a:t>
            </a:r>
          </a:p>
          <a:p>
            <a:r>
              <a:rPr lang="en-GB" sz="800" dirty="0" smtClean="0">
                <a:solidFill>
                  <a:srgbClr val="000000"/>
                </a:solidFill>
              </a:rPr>
              <a:t>Associate</a:t>
            </a:r>
            <a:endParaRPr lang="en-GB" sz="800" dirty="0">
              <a:solidFill>
                <a:srgbClr val="000000"/>
              </a:solidFill>
            </a:endParaRPr>
          </a:p>
          <a:p>
            <a:endParaRPr lang="en-GB" sz="800" dirty="0">
              <a:solidFill>
                <a:srgbClr val="000000"/>
              </a:solidFill>
            </a:endParaRPr>
          </a:p>
          <a:p>
            <a:r>
              <a:rPr lang="en-GB" sz="800" b="1" dirty="0">
                <a:solidFill>
                  <a:srgbClr val="000000"/>
                </a:solidFill>
              </a:rPr>
              <a:t>d</a:t>
            </a:r>
            <a:r>
              <a:rPr lang="en-GB" sz="800" dirty="0">
                <a:solidFill>
                  <a:srgbClr val="000000"/>
                </a:solidFill>
              </a:rPr>
              <a:t> 07590 621 860</a:t>
            </a:r>
          </a:p>
          <a:p>
            <a:r>
              <a:rPr lang="en-GB" sz="800" b="1" dirty="0">
                <a:solidFill>
                  <a:srgbClr val="000000"/>
                </a:solidFill>
              </a:rPr>
              <a:t>e</a:t>
            </a:r>
            <a:r>
              <a:rPr lang="en-GB" sz="800" dirty="0">
                <a:solidFill>
                  <a:srgbClr val="000000"/>
                </a:solidFill>
              </a:rPr>
              <a:t> </a:t>
            </a:r>
            <a:r>
              <a:rPr lang="en-GB" sz="800" dirty="0">
                <a:solidFill>
                  <a:srgbClr val="000000"/>
                </a:solidFill>
                <a:hlinkClick r:id="rId4"/>
              </a:rPr>
              <a:t>jjarrett@trowers.com</a:t>
            </a:r>
            <a:endParaRPr lang="en-GB" sz="800" dirty="0">
              <a:solidFill>
                <a:srgbClr val="000000"/>
              </a:solidFill>
            </a:endParaRPr>
          </a:p>
          <a:p>
            <a:endParaRPr lang="en-GB" sz="800" dirty="0">
              <a:solidFill>
                <a:srgbClr val="000000"/>
              </a:solidFill>
            </a:endParaRPr>
          </a:p>
          <a:p>
            <a:r>
              <a:rPr lang="en-GB" sz="800" dirty="0">
                <a:solidFill>
                  <a:srgbClr val="000000"/>
                </a:solidFill>
              </a:rPr>
              <a:t>LinkedIn: Julian Jarrett</a:t>
            </a:r>
          </a:p>
          <a:p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thinet/teldict/images_website/partners/Paul%20McDermo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19415"/>
            <a:ext cx="1298848" cy="10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inet/teldict/images_website/Julian%20Jarret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53" y="3146763"/>
            <a:ext cx="1414395" cy="11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40" y="1399603"/>
            <a:ext cx="1219200" cy="114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50590"/>
            <a:ext cx="1249680" cy="136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10200" y="1487646"/>
            <a:ext cx="17617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</a:rPr>
              <a:t>Victoria Thornton</a:t>
            </a:r>
            <a:endParaRPr lang="en-GB" sz="800" dirty="0">
              <a:solidFill>
                <a:srgbClr val="000000"/>
              </a:solidFill>
            </a:endParaRPr>
          </a:p>
          <a:p>
            <a:r>
              <a:rPr lang="en-GB" sz="800" dirty="0" smtClean="0">
                <a:solidFill>
                  <a:srgbClr val="000000"/>
                </a:solidFill>
              </a:rPr>
              <a:t>Senior Associate</a:t>
            </a:r>
            <a:endParaRPr lang="en-GB" sz="800" dirty="0">
              <a:solidFill>
                <a:srgbClr val="000000"/>
              </a:solidFill>
            </a:endParaRPr>
          </a:p>
          <a:p>
            <a:endParaRPr lang="en-GB" sz="800" dirty="0">
              <a:solidFill>
                <a:srgbClr val="000000"/>
              </a:solidFill>
            </a:endParaRPr>
          </a:p>
          <a:p>
            <a:r>
              <a:rPr lang="en-GB" sz="800" b="1" dirty="0">
                <a:solidFill>
                  <a:srgbClr val="000000"/>
                </a:solidFill>
              </a:rPr>
              <a:t>d</a:t>
            </a:r>
            <a:r>
              <a:rPr lang="en-GB" sz="800" dirty="0">
                <a:solidFill>
                  <a:srgbClr val="000000"/>
                </a:solidFill>
              </a:rPr>
              <a:t> +44 (0)20 7423 </a:t>
            </a:r>
            <a:r>
              <a:rPr lang="en-GB" sz="800" dirty="0" smtClean="0">
                <a:solidFill>
                  <a:srgbClr val="000000"/>
                </a:solidFill>
              </a:rPr>
              <a:t>8322</a:t>
            </a:r>
          </a:p>
          <a:p>
            <a:r>
              <a:rPr lang="en-GB" sz="800" b="1" dirty="0" smtClean="0">
                <a:solidFill>
                  <a:srgbClr val="000000"/>
                </a:solidFill>
              </a:rPr>
              <a:t>e</a:t>
            </a:r>
            <a:r>
              <a:rPr lang="en-GB" sz="800" dirty="0" smtClean="0">
                <a:solidFill>
                  <a:srgbClr val="000000"/>
                </a:solidFill>
              </a:rPr>
              <a:t> </a:t>
            </a:r>
            <a:r>
              <a:rPr lang="en-GB" sz="800" dirty="0" smtClean="0">
                <a:solidFill>
                  <a:srgbClr val="000000"/>
                </a:solidFill>
                <a:hlinkClick r:id="rId9"/>
              </a:rPr>
              <a:t>vthornton@trowers.com</a:t>
            </a:r>
            <a:endParaRPr lang="en-GB" sz="800" dirty="0" smtClean="0">
              <a:solidFill>
                <a:srgbClr val="000000"/>
              </a:solidFill>
            </a:endParaRPr>
          </a:p>
          <a:p>
            <a:endParaRPr lang="en-GB" sz="800" dirty="0">
              <a:solidFill>
                <a:srgbClr val="000000"/>
              </a:solidFill>
            </a:endParaRPr>
          </a:p>
          <a:p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86400" y="3399709"/>
            <a:ext cx="17617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</a:rPr>
              <a:t>Stuart Brown</a:t>
            </a:r>
            <a:endParaRPr lang="en-GB" sz="800" dirty="0">
              <a:solidFill>
                <a:srgbClr val="000000"/>
              </a:solidFill>
            </a:endParaRPr>
          </a:p>
          <a:p>
            <a:r>
              <a:rPr lang="en-GB" sz="800" dirty="0" smtClean="0">
                <a:solidFill>
                  <a:srgbClr val="000000"/>
                </a:solidFill>
              </a:rPr>
              <a:t>Associate</a:t>
            </a:r>
            <a:endParaRPr lang="en-GB" sz="800" dirty="0">
              <a:solidFill>
                <a:srgbClr val="000000"/>
              </a:solidFill>
            </a:endParaRPr>
          </a:p>
          <a:p>
            <a:endParaRPr lang="en-GB" sz="800" dirty="0">
              <a:solidFill>
                <a:srgbClr val="000000"/>
              </a:solidFill>
            </a:endParaRPr>
          </a:p>
          <a:p>
            <a:r>
              <a:rPr lang="en-GB" sz="800" b="1" dirty="0">
                <a:solidFill>
                  <a:srgbClr val="000000"/>
                </a:solidFill>
              </a:rPr>
              <a:t>d</a:t>
            </a:r>
            <a:r>
              <a:rPr lang="en-GB" sz="800" dirty="0">
                <a:solidFill>
                  <a:srgbClr val="000000"/>
                </a:solidFill>
              </a:rPr>
              <a:t> 44 (0)20 7423 8143</a:t>
            </a:r>
            <a:endParaRPr lang="en-GB" sz="800" dirty="0" smtClean="0">
              <a:solidFill>
                <a:srgbClr val="000000"/>
              </a:solidFill>
            </a:endParaRPr>
          </a:p>
          <a:p>
            <a:r>
              <a:rPr lang="en-GB" sz="800" b="1" dirty="0" smtClean="0">
                <a:solidFill>
                  <a:srgbClr val="000000"/>
                </a:solidFill>
              </a:rPr>
              <a:t>e</a:t>
            </a:r>
            <a:r>
              <a:rPr lang="en-GB" sz="800" dirty="0" smtClean="0">
                <a:solidFill>
                  <a:srgbClr val="000000"/>
                </a:solidFill>
              </a:rPr>
              <a:t> </a:t>
            </a:r>
            <a:r>
              <a:rPr lang="en-GB" sz="800" dirty="0" smtClean="0">
                <a:solidFill>
                  <a:srgbClr val="000000"/>
                </a:solidFill>
                <a:hlinkClick r:id="rId10"/>
              </a:rPr>
              <a:t>sbrown@trowers.com</a:t>
            </a:r>
            <a:endParaRPr lang="en-GB" sz="800" dirty="0" smtClean="0">
              <a:solidFill>
                <a:srgbClr val="000000"/>
              </a:solidFill>
            </a:endParaRPr>
          </a:p>
          <a:p>
            <a:endParaRPr lang="en-GB" sz="800" dirty="0">
              <a:solidFill>
                <a:srgbClr val="000000"/>
              </a:solidFill>
            </a:endParaRPr>
          </a:p>
          <a:p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­­­­­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276601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Background and time lines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Objectives of the bill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Spotlight on:</a:t>
            </a:r>
          </a:p>
          <a:p>
            <a:pPr lvl="1"/>
            <a:r>
              <a:rPr lang="en-GB" sz="2200" dirty="0"/>
              <a:t>The UK internal market and Subsidy principles</a:t>
            </a:r>
          </a:p>
          <a:p>
            <a:pPr lvl="1"/>
            <a:r>
              <a:rPr lang="en-GB" sz="2200" dirty="0"/>
              <a:t>Subsidy of interest and particular interest</a:t>
            </a:r>
          </a:p>
          <a:p>
            <a:pPr lvl="1"/>
            <a:r>
              <a:rPr lang="en-GB" sz="2200" dirty="0"/>
              <a:t>Secretary of State – guidance and schemes</a:t>
            </a:r>
          </a:p>
          <a:p>
            <a:pPr lvl="1"/>
            <a:r>
              <a:rPr lang="en-GB" sz="2200" dirty="0"/>
              <a:t>Managing the new system  </a:t>
            </a:r>
          </a:p>
          <a:p>
            <a:pPr lvl="1"/>
            <a:r>
              <a:rPr lang="en-GB" sz="2200" dirty="0"/>
              <a:t>Enforcement ­­­­­­</a:t>
            </a:r>
          </a:p>
        </p:txBody>
      </p:sp>
    </p:spTree>
    <p:extLst>
      <p:ext uri="{BB962C8B-B14F-4D97-AF65-F5344CB8AC3E}">
        <p14:creationId xmlns:p14="http://schemas.microsoft.com/office/powerpoint/2010/main" val="5697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Background to Subsidy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Flexible </a:t>
            </a:r>
            <a:r>
              <a:rPr lang="en-GB" dirty="0"/>
              <a:t>system </a:t>
            </a:r>
          </a:p>
          <a:p>
            <a:pPr lvl="0"/>
            <a:r>
              <a:rPr lang="en-GB" dirty="0"/>
              <a:t>Enable strategic UK interventions</a:t>
            </a:r>
          </a:p>
          <a:p>
            <a:pPr lvl="0"/>
            <a:r>
              <a:rPr lang="en-GB" dirty="0"/>
              <a:t>Economic recovery; 'levelling-up"; carbon net zero &amp; R&amp;D</a:t>
            </a:r>
          </a:p>
          <a:p>
            <a:pPr lvl="0"/>
            <a:r>
              <a:rPr lang="en-GB" dirty="0"/>
              <a:t>Less bureaucratic</a:t>
            </a:r>
          </a:p>
          <a:p>
            <a:pPr lvl="0"/>
            <a:r>
              <a:rPr lang="en-GB" dirty="0"/>
              <a:t>Tensions</a:t>
            </a:r>
          </a:p>
          <a:p>
            <a:pPr lvl="1"/>
            <a:r>
              <a:rPr lang="en-GB" dirty="0"/>
              <a:t>Legal certainty?</a:t>
            </a:r>
          </a:p>
          <a:p>
            <a:pPr lvl="1"/>
            <a:r>
              <a:rPr lang="en-GB" dirty="0"/>
              <a:t>Regional and local government</a:t>
            </a:r>
          </a:p>
          <a:p>
            <a:pPr lvl="1"/>
            <a:r>
              <a:rPr lang="en-GB" dirty="0"/>
              <a:t>UK challenge industry?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Bill's structure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Part 2 - Subsidy control principles &amp; </a:t>
            </a:r>
            <a:r>
              <a:rPr lang="en-GB" dirty="0" smtClean="0"/>
              <a:t>requirements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Part 3 - Exempt </a:t>
            </a:r>
            <a:r>
              <a:rPr lang="en-GB" dirty="0" smtClean="0"/>
              <a:t>Subsidies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Part 4 - Competition and </a:t>
            </a:r>
            <a:r>
              <a:rPr lang="en-GB" dirty="0" smtClean="0"/>
              <a:t>Markets </a:t>
            </a:r>
            <a:r>
              <a:rPr lang="en-GB" dirty="0"/>
              <a:t>Authority </a:t>
            </a:r>
            <a:r>
              <a:rPr lang="en-GB" dirty="0" smtClean="0"/>
              <a:t>Role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Part </a:t>
            </a:r>
            <a:r>
              <a:rPr lang="en-GB" dirty="0" smtClean="0"/>
              <a:t>5 - Enforcement</a:t>
            </a:r>
          </a:p>
          <a:p>
            <a:pPr lvl="0"/>
            <a:endParaRPr lang="en-GB" dirty="0"/>
          </a:p>
          <a:p>
            <a:pPr marL="0" indent="0">
              <a:buNone/>
            </a:pPr>
            <a:r>
              <a:rPr lang="en-GB" dirty="0"/>
              <a:t>Link:    </a:t>
            </a:r>
            <a:r>
              <a:rPr lang="en-GB" u="sng" dirty="0">
                <a:hlinkClick r:id="rId3"/>
              </a:rPr>
              <a:t>https://bills.parliament.uk/bills/3015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62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Subsidy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Clause 2</a:t>
            </a:r>
            <a:r>
              <a:rPr lang="en-GB" dirty="0"/>
              <a:t> four part test for Subsidy: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 smtClean="0"/>
              <a:t>given</a:t>
            </a:r>
            <a:r>
              <a:rPr lang="en-GB" dirty="0"/>
              <a:t>, directly or indirectly, </a:t>
            </a:r>
            <a:r>
              <a:rPr lang="en-GB" b="1" dirty="0"/>
              <a:t>from public resources </a:t>
            </a:r>
            <a:r>
              <a:rPr lang="en-GB" dirty="0"/>
              <a:t>by a </a:t>
            </a:r>
            <a:r>
              <a:rPr lang="en-GB" b="1" dirty="0"/>
              <a:t>public authority</a:t>
            </a:r>
            <a:r>
              <a:rPr lang="en-GB" dirty="0"/>
              <a:t>; </a:t>
            </a:r>
            <a:r>
              <a:rPr lang="en-GB" u="sng" dirty="0"/>
              <a:t>and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It confers an </a:t>
            </a:r>
            <a:r>
              <a:rPr lang="en-GB" b="1" dirty="0"/>
              <a:t>economic advantage </a:t>
            </a:r>
            <a:r>
              <a:rPr lang="en-GB" dirty="0"/>
              <a:t>on one or more enterprises; </a:t>
            </a:r>
            <a:r>
              <a:rPr lang="en-GB" u="sng" dirty="0"/>
              <a:t>and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It is specific - benefits some enterprises over others with respect to the production of goods or the provision of services; </a:t>
            </a:r>
            <a:r>
              <a:rPr lang="en-GB" u="sng" dirty="0"/>
              <a:t>and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It has or </a:t>
            </a:r>
            <a:r>
              <a:rPr lang="en-GB" b="1" dirty="0"/>
              <a:t>can have an effect </a:t>
            </a:r>
            <a:r>
              <a:rPr lang="en-GB" dirty="0"/>
              <a:t>on </a:t>
            </a:r>
            <a:r>
              <a:rPr lang="en-GB" b="1" dirty="0"/>
              <a:t>competition </a:t>
            </a:r>
            <a:r>
              <a:rPr lang="en-GB" u="sng" dirty="0"/>
              <a:t>or</a:t>
            </a:r>
            <a:r>
              <a:rPr lang="en-GB" b="1" dirty="0"/>
              <a:t> investment in the UK</a:t>
            </a:r>
            <a:r>
              <a:rPr lang="en-GB" dirty="0"/>
              <a:t>, </a:t>
            </a:r>
            <a:r>
              <a:rPr lang="en-GB" u="sng" dirty="0"/>
              <a:t>or</a:t>
            </a:r>
            <a:r>
              <a:rPr lang="en-GB" b="1" dirty="0"/>
              <a:t> </a:t>
            </a:r>
            <a:r>
              <a:rPr lang="en-GB" dirty="0"/>
              <a:t>on trade or investment between the UK </a:t>
            </a:r>
            <a:r>
              <a:rPr lang="en-GB" b="1" dirty="0"/>
              <a:t>and its trading partners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What's not </a:t>
            </a:r>
            <a:r>
              <a:rPr lang="en-GB" sz="3100" dirty="0" smtClean="0"/>
              <a:t>subsidy?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Any thing which does not meet clause 2 </a:t>
            </a:r>
            <a:r>
              <a:rPr lang="en-GB" dirty="0" smtClean="0"/>
              <a:t>definition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Clause 3 </a:t>
            </a:r>
            <a:r>
              <a:rPr lang="en-GB" dirty="0"/>
              <a:t> - if given on market </a:t>
            </a:r>
            <a:r>
              <a:rPr lang="en-GB" dirty="0" smtClean="0"/>
              <a:t>terms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Clause 4 </a:t>
            </a:r>
            <a:r>
              <a:rPr lang="en-GB" dirty="0"/>
              <a:t> - permits 'sector specific' support 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b="1" dirty="0"/>
              <a:t>Clause 5 </a:t>
            </a:r>
            <a:r>
              <a:rPr lang="en-GB" dirty="0"/>
              <a:t>– House of Commons, Scottish Parliament, Senedd Cymru, Northern Ireland Assembly – not Public authorities 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/>
              <a:t>Take note of schedule 3 – subsidies provided by primary legislation </a:t>
            </a:r>
            <a:r>
              <a:rPr lang="en-GB" b="1" dirty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65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Subsidy principles</a:t>
            </a:r>
            <a:r>
              <a:rPr lang="en-GB" dirty="0"/>
              <a:t> </a:t>
            </a:r>
            <a:r>
              <a:rPr lang="en-GB" dirty="0" smtClean="0"/>
              <a:t>- schedule 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smtClean="0"/>
              <a:t>A. Common interest </a:t>
            </a:r>
            <a:r>
              <a:rPr lang="en-GB" dirty="0" smtClean="0"/>
              <a:t>- pursue </a:t>
            </a:r>
            <a:r>
              <a:rPr lang="en-GB" dirty="0"/>
              <a:t>a specific policy </a:t>
            </a:r>
            <a:r>
              <a:rPr lang="en-GB" dirty="0" smtClean="0"/>
              <a:t>objective to: remedy </a:t>
            </a:r>
            <a:r>
              <a:rPr lang="en-GB" dirty="0"/>
              <a:t>an identified market </a:t>
            </a:r>
            <a:r>
              <a:rPr lang="en-GB" dirty="0" smtClean="0"/>
              <a:t>failure or  address a [social] equity issue;</a:t>
            </a:r>
          </a:p>
          <a:p>
            <a:pPr lvl="0"/>
            <a:r>
              <a:rPr lang="en-GB" b="1" dirty="0" smtClean="0"/>
              <a:t>B. Proportionate </a:t>
            </a:r>
            <a:r>
              <a:rPr lang="en-GB" b="1" dirty="0"/>
              <a:t>and </a:t>
            </a:r>
            <a:r>
              <a:rPr lang="en-GB" b="1" dirty="0" smtClean="0"/>
              <a:t>necessary </a:t>
            </a:r>
            <a:r>
              <a:rPr lang="en-GB" dirty="0" smtClean="0"/>
              <a:t>– limited to what is necessary to achieve policy objective; </a:t>
            </a:r>
          </a:p>
          <a:p>
            <a:pPr lvl="0"/>
            <a:r>
              <a:rPr lang="en-GB" b="1" dirty="0" smtClean="0"/>
              <a:t>C. Design </a:t>
            </a:r>
            <a:r>
              <a:rPr lang="en-GB" b="1" dirty="0"/>
              <a:t>to change economic behaviour of </a:t>
            </a:r>
            <a:r>
              <a:rPr lang="en-GB" b="1" dirty="0" smtClean="0"/>
              <a:t>beneficiary</a:t>
            </a:r>
            <a:r>
              <a:rPr lang="en-GB" dirty="0" smtClean="0"/>
              <a:t> – either change </a:t>
            </a:r>
            <a:r>
              <a:rPr lang="en-GB" dirty="0"/>
              <a:t>of </a:t>
            </a:r>
            <a:r>
              <a:rPr lang="en-GB" dirty="0" smtClean="0"/>
              <a:t>economic behaviour </a:t>
            </a:r>
            <a:r>
              <a:rPr lang="en-GB" dirty="0"/>
              <a:t>of the </a:t>
            </a:r>
            <a:r>
              <a:rPr lang="en-GB" dirty="0" smtClean="0"/>
              <a:t>beneficiary or deliver (i.e. do something not otherwise done); </a:t>
            </a:r>
          </a:p>
          <a:p>
            <a:pPr lvl="0"/>
            <a:r>
              <a:rPr lang="en-GB" b="1" dirty="0" smtClean="0"/>
              <a:t>D. </a:t>
            </a:r>
            <a:r>
              <a:rPr lang="en-GB" dirty="0"/>
              <a:t>Subsidies should not normally compensate </a:t>
            </a:r>
            <a:r>
              <a:rPr lang="en-GB" dirty="0" smtClean="0"/>
              <a:t>the beneficiary it would </a:t>
            </a:r>
            <a:r>
              <a:rPr lang="en-GB" dirty="0"/>
              <a:t>have funded in </a:t>
            </a:r>
            <a:r>
              <a:rPr lang="en-GB" dirty="0" smtClean="0"/>
              <a:t>any event</a:t>
            </a:r>
            <a:r>
              <a:rPr lang="en-GB" b="1" dirty="0" smtClean="0"/>
              <a:t>;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59767069"/>
      </p:ext>
    </p:extLst>
  </p:cSld>
  <p:clrMapOvr>
    <a:masterClrMapping/>
  </p:clrMapOvr>
</p:sld>
</file>

<file path=ppt/theme/theme1.xml><?xml version="1.0" encoding="utf-8"?>
<a:theme xmlns:a="http://schemas.openxmlformats.org/drawingml/2006/main" name="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10.xml><?xml version="1.0" encoding="utf-8"?>
<a:theme xmlns:a="http://schemas.openxmlformats.org/drawingml/2006/main" name="9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H_2010_fivemasters.pptx" id="{290AFB1D-1979-441E-A238-BD104A34EF6B}" vid="{E797FEA3-E79D-4CCC-93A9-A0DD627F87F6}"/>
    </a:ext>
  </a:extLst>
</a:theme>
</file>

<file path=ppt/theme/theme11.xml><?xml version="1.0" encoding="utf-8"?>
<a:theme xmlns:a="http://schemas.openxmlformats.org/drawingml/2006/main" name="10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12.xml><?xml version="1.0" encoding="utf-8"?>
<a:theme xmlns:a="http://schemas.openxmlformats.org/drawingml/2006/main" name="11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3.xml><?xml version="1.0" encoding="utf-8"?>
<a:theme xmlns:a="http://schemas.openxmlformats.org/drawingml/2006/main" name="2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H_2010_fivemasters.pptx" id="{290AFB1D-1979-441E-A238-BD104A34EF6B}" vid="{E797FEA3-E79D-4CCC-93A9-A0DD627F87F6}"/>
    </a:ext>
  </a:extLst>
</a:theme>
</file>

<file path=ppt/theme/theme4.xml><?xml version="1.0" encoding="utf-8"?>
<a:theme xmlns:a="http://schemas.openxmlformats.org/drawingml/2006/main" name="3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5.xml><?xml version="1.0" encoding="utf-8"?>
<a:theme xmlns:a="http://schemas.openxmlformats.org/drawingml/2006/main" name="4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6.xml><?xml version="1.0" encoding="utf-8"?>
<a:theme xmlns:a="http://schemas.openxmlformats.org/drawingml/2006/main" name="5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7.xml><?xml version="1.0" encoding="utf-8"?>
<a:theme xmlns:a="http://schemas.openxmlformats.org/drawingml/2006/main" name="6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8.xml><?xml version="1.0" encoding="utf-8"?>
<a:theme xmlns:a="http://schemas.openxmlformats.org/drawingml/2006/main" name="7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9.xml><?xml version="1.0" encoding="utf-8"?>
<a:theme xmlns:a="http://schemas.openxmlformats.org/drawingml/2006/main" name="8_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H_2010_fivemasters.pptx" id="{290AFB1D-1979-441E-A238-BD104A34EF6B}" vid="{E797FEA3-E79D-4CCC-93A9-A0DD627F87F6}"/>
    </a:ext>
  </a:extLst>
</a:theme>
</file>

<file path=ppt/theme/themeOverride1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TH Plum">
    <a:dk1>
      <a:srgbClr val="4F2683"/>
    </a:dk1>
    <a:lt1>
      <a:sysClr val="window" lastClr="FFFFFF"/>
    </a:lt1>
    <a:dk2>
      <a:srgbClr val="4F2683"/>
    </a:dk2>
    <a:lt2>
      <a:srgbClr val="FFFFFF"/>
    </a:lt2>
    <a:accent1>
      <a:srgbClr val="4F2683"/>
    </a:accent1>
    <a:accent2>
      <a:srgbClr val="755A9E"/>
    </a:accent2>
    <a:accent3>
      <a:srgbClr val="927EB4"/>
    </a:accent3>
    <a:accent4>
      <a:srgbClr val="A392C0"/>
    </a:accent4>
    <a:accent5>
      <a:srgbClr val="B5A9CE"/>
    </a:accent5>
    <a:accent6>
      <a:srgbClr val="E1DCEC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1814</Words>
  <Application>Microsoft Office PowerPoint</Application>
  <PresentationFormat>On-screen Show (4:3)</PresentationFormat>
  <Paragraphs>337</Paragraphs>
  <Slides>37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T&amp;H Cornflower</vt:lpstr>
      <vt:lpstr>1_T&amp;H Cornflower</vt:lpstr>
      <vt:lpstr>2_T&amp;H Cornflower</vt:lpstr>
      <vt:lpstr>3_T&amp;H Cornflower</vt:lpstr>
      <vt:lpstr>4_T&amp;H Cornflower</vt:lpstr>
      <vt:lpstr>5_T&amp;H Cornflower</vt:lpstr>
      <vt:lpstr>6_T&amp;H Cornflower</vt:lpstr>
      <vt:lpstr>7_T&amp;H Cornflower</vt:lpstr>
      <vt:lpstr>8_T&amp;H Cornflower</vt:lpstr>
      <vt:lpstr>9_T&amp;H Cornflower</vt:lpstr>
      <vt:lpstr>10_T&amp;H Cornflower</vt:lpstr>
      <vt:lpstr>11_T&amp;H Cornflower</vt:lpstr>
      <vt:lpstr>Document</vt:lpstr>
      <vt:lpstr>Subsidy Control Bill </vt:lpstr>
      <vt:lpstr>Contents</vt:lpstr>
      <vt:lpstr>Overview: Subsidy Control Bill </vt:lpstr>
      <vt:lpstr>­­­­­ Scope</vt:lpstr>
      <vt:lpstr>Background to Subsidy </vt:lpstr>
      <vt:lpstr>Bill's structure </vt:lpstr>
      <vt:lpstr>Subsidy  </vt:lpstr>
      <vt:lpstr>What's not subsidy?   </vt:lpstr>
      <vt:lpstr>Subsidy principles - schedule 1 </vt:lpstr>
      <vt:lpstr>Subsidy principles - schedule 1 </vt:lpstr>
      <vt:lpstr>Managing the new system </vt:lpstr>
      <vt:lpstr>Managing the new system </vt:lpstr>
      <vt:lpstr>Secretary of State’s guidance</vt:lpstr>
      <vt:lpstr>Subsidies of Interest</vt:lpstr>
      <vt:lpstr>Enforcement </vt:lpstr>
      <vt:lpstr>SPEIs – Other Exemptions</vt:lpstr>
      <vt:lpstr>SPEIs</vt:lpstr>
      <vt:lpstr>SPEI – granting subsidies</vt:lpstr>
      <vt:lpstr>SPEI – granting subsidies cont.</vt:lpstr>
      <vt:lpstr>SPEI Post Grant</vt:lpstr>
      <vt:lpstr>Minimal Financial Assistance (clause 36-37)</vt:lpstr>
      <vt:lpstr>Natural disasters &amp; economic emergencies</vt:lpstr>
      <vt:lpstr>New concepts</vt:lpstr>
      <vt:lpstr>Energy and Environment Principles (sch. 2)</vt:lpstr>
      <vt:lpstr>Internal market</vt:lpstr>
      <vt:lpstr>Subsidy Schemes</vt:lpstr>
      <vt:lpstr>Transparency: National Database</vt:lpstr>
      <vt:lpstr>The CMA’s new role</vt:lpstr>
      <vt:lpstr>Mandatory Referrals (Clause 52)</vt:lpstr>
      <vt:lpstr>Voluntary Referrals (Clause 56)</vt:lpstr>
      <vt:lpstr>Contents of CMA’s report (Clause 59)</vt:lpstr>
      <vt:lpstr>Exemptions (Clauses 63 and 64)</vt:lpstr>
      <vt:lpstr>Post-Award Referrals (Clause 60)</vt:lpstr>
      <vt:lpstr>Monitoring and Reporting on Subsidy (Clauses 66 and 67)</vt:lpstr>
      <vt:lpstr>Subsidy Advice Unit (Clauses 68 and 69)</vt:lpstr>
      <vt:lpstr>Useful links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Paul McDermott</cp:lastModifiedBy>
  <cp:revision>73</cp:revision>
  <dcterms:created xsi:type="dcterms:W3CDTF">2012-12-12T15:07:52Z</dcterms:created>
  <dcterms:modified xsi:type="dcterms:W3CDTF">2021-07-21T11:56:49Z</dcterms:modified>
</cp:coreProperties>
</file>